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6"/>
  </p:notesMasterIdLst>
  <p:sldIdLst>
    <p:sldId id="256" r:id="rId2"/>
    <p:sldId id="257" r:id="rId3"/>
    <p:sldId id="258" r:id="rId4"/>
    <p:sldId id="259" r:id="rId5"/>
    <p:sldId id="260" r:id="rId6"/>
    <p:sldId id="261" r:id="rId7"/>
    <p:sldId id="262" r:id="rId8"/>
    <p:sldId id="263" r:id="rId9"/>
    <p:sldId id="267" r:id="rId10"/>
    <p:sldId id="268" r:id="rId11"/>
    <p:sldId id="269" r:id="rId12"/>
    <p:sldId id="273" r:id="rId13"/>
    <p:sldId id="279" r:id="rId14"/>
    <p:sldId id="280" r:id="rId15"/>
    <p:sldId id="270" r:id="rId16"/>
    <p:sldId id="271" r:id="rId17"/>
    <p:sldId id="274" r:id="rId18"/>
    <p:sldId id="276" r:id="rId19"/>
    <p:sldId id="277" r:id="rId20"/>
    <p:sldId id="282" r:id="rId21"/>
    <p:sldId id="281" r:id="rId22"/>
    <p:sldId id="283" r:id="rId23"/>
    <p:sldId id="284" r:id="rId24"/>
    <p:sldId id="285"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1572"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smtClean="0"/>
            </a:lvl1pPr>
          </a:lstStyle>
          <a:p>
            <a:pPr>
              <a:defRPr/>
            </a:pPr>
            <a:endParaRPr lang="en-US"/>
          </a:p>
        </p:txBody>
      </p:sp>
      <p:sp>
        <p:nvSpPr>
          <p:cNvPr id="563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smtClean="0"/>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63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63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smtClean="0"/>
            </a:lvl1pPr>
          </a:lstStyle>
          <a:p>
            <a:pPr>
              <a:defRPr/>
            </a:pPr>
            <a:endParaRPr lang="en-US"/>
          </a:p>
        </p:txBody>
      </p:sp>
      <p:sp>
        <p:nvSpPr>
          <p:cNvPr id="563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D612A28-4052-409E-A43C-BD9D295FF5E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23557DF-12FA-4D27-8327-92D772ABC8D9}" type="slidenum">
              <a:rPr lang="en-US"/>
              <a:pPr/>
              <a:t>1</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t>Remember to mention ID badges, Dress Code, and Food Policies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914400"/>
            <a:ext cx="8686800" cy="2514600"/>
            <a:chOff x="0" y="576"/>
            <a:chExt cx="5472" cy="1584"/>
          </a:xfrm>
        </p:grpSpPr>
        <p:sp>
          <p:nvSpPr>
            <p:cNvPr id="5" name="Oval 7"/>
            <p:cNvSpPr>
              <a:spLocks noChangeArrowheads="1"/>
            </p:cNvSpPr>
            <p:nvPr/>
          </p:nvSpPr>
          <p:spPr bwMode="auto">
            <a:xfrm>
              <a:off x="144" y="576"/>
              <a:ext cx="1584" cy="1584"/>
            </a:xfrm>
            <a:prstGeom prst="ellipse">
              <a:avLst/>
            </a:prstGeom>
            <a:noFill/>
            <a:ln w="12700">
              <a:solidFill>
                <a:schemeClr val="accent1"/>
              </a:solidFill>
              <a:round/>
              <a:headEnd/>
              <a:tailEnd/>
            </a:ln>
            <a:effectLst/>
          </p:spPr>
          <p:txBody>
            <a:bodyPr wrap="none" anchor="ctr"/>
            <a:lstStyle/>
            <a:p>
              <a:pPr algn="ctr" eaLnBrk="1" hangingPunct="1">
                <a:defRPr/>
              </a:pPr>
              <a:endParaRPr lang="en-US" dirty="0"/>
            </a:p>
          </p:txBody>
        </p:sp>
        <p:sp>
          <p:nvSpPr>
            <p:cNvPr id="6" name="Rectangle 8"/>
            <p:cNvSpPr>
              <a:spLocks noChangeArrowheads="1"/>
            </p:cNvSpPr>
            <p:nvPr/>
          </p:nvSpPr>
          <p:spPr bwMode="hidden">
            <a:xfrm>
              <a:off x="0" y="1056"/>
              <a:ext cx="2976" cy="720"/>
            </a:xfrm>
            <a:prstGeom prst="rect">
              <a:avLst/>
            </a:prstGeom>
            <a:solidFill>
              <a:schemeClr val="accent2"/>
            </a:solidFill>
            <a:ln w="9525">
              <a:noFill/>
              <a:miter lim="800000"/>
              <a:headEnd/>
              <a:tailEnd/>
            </a:ln>
            <a:effectLst/>
          </p:spPr>
          <p:txBody>
            <a:bodyPr wrap="none" anchor="ctr"/>
            <a:lstStyle/>
            <a:p>
              <a:pPr algn="ctr" eaLnBrk="1" hangingPunct="1">
                <a:defRPr/>
              </a:pPr>
              <a:endParaRPr lang="en-US" sz="2400" dirty="0">
                <a:latin typeface="Times New Roman" pitchFamily="18" charset="0"/>
              </a:endParaRPr>
            </a:p>
          </p:txBody>
        </p:sp>
        <p:sp>
          <p:nvSpPr>
            <p:cNvPr id="7"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lang="en-US" sz="2400" dirty="0">
                <a:latin typeface="Times New Roman" pitchFamily="18" charset="0"/>
              </a:endParaRPr>
            </a:p>
          </p:txBody>
        </p:sp>
        <p:sp>
          <p:nvSpPr>
            <p:cNvPr id="8" name="Freeform 10"/>
            <p:cNvSpPr>
              <a:spLocks noChangeArrowheads="1"/>
            </p:cNvSpPr>
            <p:nvPr/>
          </p:nvSpPr>
          <p:spPr bwMode="auto">
            <a:xfrm>
              <a:off x="384" y="960"/>
              <a:ext cx="144" cy="913"/>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en-US" dirty="0"/>
            </a:p>
          </p:txBody>
        </p:sp>
        <p:sp>
          <p:nvSpPr>
            <p:cNvPr id="9" name="Freeform 11"/>
            <p:cNvSpPr>
              <a:spLocks noChangeArrowheads="1"/>
            </p:cNvSpPr>
            <p:nvPr/>
          </p:nvSpPr>
          <p:spPr bwMode="auto">
            <a:xfrm>
              <a:off x="4944" y="762"/>
              <a:ext cx="165" cy="864"/>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en-US" dirty="0"/>
            </a:p>
          </p:txBody>
        </p:sp>
      </p:grpSp>
      <p:sp>
        <p:nvSpPr>
          <p:cNvPr id="23554"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en-US"/>
              <a:t>Click to edit Master subtitle style</a:t>
            </a:r>
          </a:p>
        </p:txBody>
      </p:sp>
      <p:sp>
        <p:nvSpPr>
          <p:cNvPr id="23564" name="Rectangle 12"/>
          <p:cNvSpPr>
            <a:spLocks noGrp="1" noChangeArrowheads="1"/>
          </p:cNvSpPr>
          <p:nvPr>
            <p:ph type="ctrTitle"/>
          </p:nvPr>
        </p:nvSpPr>
        <p:spPr>
          <a:xfrm>
            <a:off x="838200" y="1443038"/>
            <a:ext cx="7086600" cy="1600200"/>
          </a:xfrm>
        </p:spPr>
        <p:txBody>
          <a:bodyPr anchor="ctr"/>
          <a:lstStyle>
            <a:lvl1pPr>
              <a:defRPr/>
            </a:lvl1pPr>
          </a:lstStyle>
          <a:p>
            <a:r>
              <a:rPr lang="en-US"/>
              <a:t>Click to edit Master title style</a:t>
            </a:r>
          </a:p>
        </p:txBody>
      </p:sp>
      <p:sp>
        <p:nvSpPr>
          <p:cNvPr id="10" name="Rectangle 3"/>
          <p:cNvSpPr>
            <a:spLocks noGrp="1" noChangeArrowheads="1"/>
          </p:cNvSpPr>
          <p:nvPr>
            <p:ph type="dt" sz="half" idx="10"/>
          </p:nvPr>
        </p:nvSpPr>
        <p:spPr>
          <a:xfrm>
            <a:off x="685800" y="6248400"/>
            <a:ext cx="1905000" cy="457200"/>
          </a:xfrm>
        </p:spPr>
        <p:txBody>
          <a:bodyPr/>
          <a:lstStyle>
            <a:lvl1pPr>
              <a:defRPr dirty="0" smtClean="0"/>
            </a:lvl1pPr>
          </a:lstStyle>
          <a:p>
            <a:pPr>
              <a:defRPr/>
            </a:pPr>
            <a:endParaRPr lang="en-US"/>
          </a:p>
        </p:txBody>
      </p:sp>
      <p:sp>
        <p:nvSpPr>
          <p:cNvPr id="11" name="Rectangle 4"/>
          <p:cNvSpPr>
            <a:spLocks noGrp="1" noChangeArrowheads="1"/>
          </p:cNvSpPr>
          <p:nvPr>
            <p:ph type="ftr" sz="quarter" idx="11"/>
          </p:nvPr>
        </p:nvSpPr>
        <p:spPr>
          <a:xfrm>
            <a:off x="3124200" y="6248400"/>
            <a:ext cx="2895600" cy="457200"/>
          </a:xfrm>
        </p:spPr>
        <p:txBody>
          <a:bodyPr/>
          <a:lstStyle>
            <a:lvl1pPr>
              <a:defRPr dirty="0" smtClean="0"/>
            </a:lvl1pPr>
          </a:lstStyle>
          <a:p>
            <a:pPr>
              <a:defRPr/>
            </a:pPr>
            <a:endParaRPr lang="en-US"/>
          </a:p>
        </p:txBody>
      </p:sp>
      <p:sp>
        <p:nvSpPr>
          <p:cNvPr id="12" name="Rectangle 5"/>
          <p:cNvSpPr>
            <a:spLocks noGrp="1" noChangeArrowheads="1"/>
          </p:cNvSpPr>
          <p:nvPr>
            <p:ph type="sldNum" sz="quarter" idx="12"/>
          </p:nvPr>
        </p:nvSpPr>
        <p:spPr>
          <a:xfrm>
            <a:off x="6553200" y="6248400"/>
            <a:ext cx="1905000" cy="457200"/>
          </a:xfrm>
        </p:spPr>
        <p:txBody>
          <a:bodyPr/>
          <a:lstStyle>
            <a:lvl1pPr>
              <a:defRPr smtClean="0"/>
            </a:lvl1pPr>
          </a:lstStyle>
          <a:p>
            <a:pPr>
              <a:defRPr/>
            </a:pPr>
            <a:fld id="{B496B622-1A6B-49D1-8887-BD534225F84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30AF156-E68A-4F31-A6CD-33AD8D6380C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96838"/>
            <a:ext cx="1919287" cy="5999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31863" y="96838"/>
            <a:ext cx="5607050" cy="5999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05DE06F8-84E4-4D21-8FB0-F716197378BB}"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31863" y="96838"/>
            <a:ext cx="7158037" cy="141287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49325" y="1981200"/>
            <a:ext cx="3754438"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56163" y="1981200"/>
            <a:ext cx="375443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949325" y="4114800"/>
            <a:ext cx="3754438"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856163" y="4114800"/>
            <a:ext cx="375443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6E461F4A-BE41-4A86-8245-5DEF54B38F6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F62BE441-1AF8-445F-B4C0-A47CA9905BE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C15B852-7039-4837-AB1E-10A8D4D859F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9DBE2C90-FE62-4024-8185-13371740169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68ECF40A-7016-44E3-8971-EA83D8DAA30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2FED33D7-3129-416F-8FC1-45D82F4608D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AEC4B9C2-E0D2-4D8A-8FA9-5E71961AB93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22E75A09-EAFC-4B38-A957-9A6F341C325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CFF5F9D1-67F7-41FA-810F-A6963E855D3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1377950"/>
            <a:ext cx="2133600" cy="101600"/>
          </a:xfrm>
          <a:prstGeom prst="rect">
            <a:avLst/>
          </a:prstGeom>
          <a:solidFill>
            <a:schemeClr val="accent2"/>
          </a:solidFill>
          <a:ln w="9525">
            <a:noFill/>
            <a:miter lim="800000"/>
            <a:headEnd/>
            <a:tailEnd/>
          </a:ln>
          <a:effectLst/>
        </p:spPr>
        <p:txBody>
          <a:bodyPr wrap="none" anchor="ctr"/>
          <a:lstStyle/>
          <a:p>
            <a:pPr algn="ctr" eaLnBrk="1" hangingPunct="1">
              <a:defRPr/>
            </a:pPr>
            <a:endParaRPr lang="en-US" sz="2400" dirty="0">
              <a:latin typeface="Times New Roman" pitchFamily="18" charset="0"/>
            </a:endParaRPr>
          </a:p>
        </p:txBody>
      </p:sp>
      <p:sp>
        <p:nvSpPr>
          <p:cNvPr id="22531"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lang="en-US" sz="2400" dirty="0">
              <a:latin typeface="Times New Roman" pitchFamily="18" charset="0"/>
            </a:endParaRPr>
          </a:p>
        </p:txBody>
      </p:sp>
      <p:sp>
        <p:nvSpPr>
          <p:cNvPr id="1028" name="Rectangle 4"/>
          <p:cNvSpPr>
            <a:spLocks noGrp="1" noChangeArrowheads="1"/>
          </p:cNvSpPr>
          <p:nvPr>
            <p:ph type="title"/>
          </p:nvPr>
        </p:nvSpPr>
        <p:spPr bwMode="auto">
          <a:xfrm>
            <a:off x="931863" y="96838"/>
            <a:ext cx="7158037" cy="14128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949325" y="1981200"/>
            <a:ext cx="766127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4"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dirty="0" smtClean="0"/>
            </a:lvl1pPr>
          </a:lstStyle>
          <a:p>
            <a:pPr>
              <a:defRPr/>
            </a:pPr>
            <a:endParaRPr lang="en-US"/>
          </a:p>
        </p:txBody>
      </p:sp>
      <p:sp>
        <p:nvSpPr>
          <p:cNvPr id="22535"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dirty="0" smtClean="0"/>
            </a:lvl1pPr>
          </a:lstStyle>
          <a:p>
            <a:pPr>
              <a:defRPr/>
            </a:pPr>
            <a:endParaRPr lang="en-US"/>
          </a:p>
        </p:txBody>
      </p:sp>
      <p:sp>
        <p:nvSpPr>
          <p:cNvPr id="22536"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a:defRPr/>
            </a:pPr>
            <a:fld id="{8A47F97E-0BA5-4DB6-BB9D-9B2EE8F804A5}" type="slidenum">
              <a:rPr lang="en-US"/>
              <a:pPr>
                <a:defRPr/>
              </a:pPr>
              <a:t>‹#›</a:t>
            </a:fld>
            <a:endParaRPr lang="en-US" dirty="0"/>
          </a:p>
        </p:txBody>
      </p:sp>
      <p:sp>
        <p:nvSpPr>
          <p:cNvPr id="22537" name="Freeform 9"/>
          <p:cNvSpPr>
            <a:spLocks noChangeArrowheads="1"/>
          </p:cNvSpPr>
          <p:nvPr/>
        </p:nvSpPr>
        <p:spPr bwMode="auto">
          <a:xfrm>
            <a:off x="838200" y="561975"/>
            <a:ext cx="152400" cy="1066800"/>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en-US" dirty="0"/>
          </a:p>
        </p:txBody>
      </p:sp>
      <p:sp>
        <p:nvSpPr>
          <p:cNvPr id="22538" name="Freeform 10"/>
          <p:cNvSpPr>
            <a:spLocks noChangeArrowheads="1"/>
          </p:cNvSpPr>
          <p:nvPr/>
        </p:nvSpPr>
        <p:spPr bwMode="auto">
          <a:xfrm>
            <a:off x="8262938" y="269875"/>
            <a:ext cx="152400" cy="1073150"/>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92"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4400" smtClean="0"/>
              <a:t>Mr. Fife</a:t>
            </a:r>
          </a:p>
        </p:txBody>
      </p:sp>
      <p:sp>
        <p:nvSpPr>
          <p:cNvPr id="2051" name="Rectangle 3"/>
          <p:cNvSpPr>
            <a:spLocks noGrp="1" noChangeArrowheads="1"/>
          </p:cNvSpPr>
          <p:nvPr>
            <p:ph type="subTitle" idx="1"/>
          </p:nvPr>
        </p:nvSpPr>
        <p:spPr/>
        <p:txBody>
          <a:bodyPr/>
          <a:lstStyle/>
          <a:p>
            <a:pPr eaLnBrk="1" hangingPunct="1"/>
            <a:r>
              <a:rPr lang="en-US" smtClean="0"/>
              <a:t>Utah and US History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051">
                                            <p:txEl>
                                              <p:pRg st="0" end="0"/>
                                            </p:txEl>
                                          </p:spTgt>
                                        </p:tgtEl>
                                        <p:attrNameLst>
                                          <p:attrName>style.visibility</p:attrName>
                                        </p:attrNameLst>
                                      </p:cBhvr>
                                      <p:to>
                                        <p:strVal val="visible"/>
                                      </p:to>
                                    </p:set>
                                    <p:animEffect transition="in" filter="box(in)">
                                      <p:cBhvr>
                                        <p:cTn id="10" dur="5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Classroom Rules</a:t>
            </a:r>
          </a:p>
        </p:txBody>
      </p:sp>
      <p:sp>
        <p:nvSpPr>
          <p:cNvPr id="12291" name="Rectangle 3"/>
          <p:cNvSpPr>
            <a:spLocks noGrp="1" noChangeArrowheads="1"/>
          </p:cNvSpPr>
          <p:nvPr>
            <p:ph type="body" idx="1"/>
          </p:nvPr>
        </p:nvSpPr>
        <p:spPr/>
        <p:txBody>
          <a:bodyPr/>
          <a:lstStyle/>
          <a:p>
            <a:pPr marL="609600" indent="-609600" eaLnBrk="1" hangingPunct="1"/>
            <a:r>
              <a:rPr lang="en-US" dirty="0" smtClean="0"/>
              <a:t>Be Respectful</a:t>
            </a:r>
          </a:p>
          <a:p>
            <a:pPr marL="609600" indent="-609600" eaLnBrk="1" hangingPunct="1"/>
            <a:r>
              <a:rPr lang="en-US" dirty="0" smtClean="0"/>
              <a:t>Be Responsible</a:t>
            </a:r>
          </a:p>
          <a:p>
            <a:pPr marL="609600" indent="-609600" eaLnBrk="1" hangingPunct="1"/>
            <a:r>
              <a:rPr lang="en-US" dirty="0" smtClean="0"/>
              <a:t>Be Safe</a:t>
            </a:r>
          </a:p>
          <a:p>
            <a:pPr marL="609600" indent="-609600" eaLnBrk="1" hangingPunct="1"/>
            <a:r>
              <a:rPr lang="en-US" dirty="0" smtClean="0"/>
              <a:t>Be There, Be Ready</a:t>
            </a:r>
          </a:p>
          <a:p>
            <a:pPr marL="609600" indent="-609600" eaLnBrk="1" hangingPunct="1"/>
            <a:r>
              <a:rPr lang="en-US" dirty="0" smtClean="0"/>
              <a:t>Be Positive</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to="" calcmode="lin" valueType="num">
                                      <p:cBhvr>
                                        <p:cTn id="7" dur="1" fill="hold"/>
                                        <p:tgtEl>
                                          <p:spTgt spid="1229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 to="" calcmode="lin" valueType="num">
                                      <p:cBhvr>
                                        <p:cTn id="12" dur="1" fill="hold"/>
                                        <p:tgtEl>
                                          <p:spTgt spid="1229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 to="" calcmode="lin" valueType="num">
                                      <p:cBhvr>
                                        <p:cTn id="17" dur="1" fill="hold"/>
                                        <p:tgtEl>
                                          <p:spTgt spid="12291">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 to="" calcmode="lin" valueType="num">
                                      <p:cBhvr>
                                        <p:cTn id="22" dur="1" fill="hold"/>
                                        <p:tgtEl>
                                          <p:spTgt spid="12291">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 to="" calcmode="lin" valueType="num">
                                      <p:cBhvr>
                                        <p:cTn id="27" dur="1" fill="hold"/>
                                        <p:tgtEl>
                                          <p:spTgt spid="1229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Rewards/Consequences</a:t>
            </a:r>
          </a:p>
        </p:txBody>
      </p:sp>
      <p:sp>
        <p:nvSpPr>
          <p:cNvPr id="13315" name="Rectangle 3"/>
          <p:cNvSpPr>
            <a:spLocks noGrp="1" noChangeArrowheads="1"/>
          </p:cNvSpPr>
          <p:nvPr>
            <p:ph type="body" idx="1"/>
          </p:nvPr>
        </p:nvSpPr>
        <p:spPr/>
        <p:txBody>
          <a:bodyPr/>
          <a:lstStyle/>
          <a:p>
            <a:pPr eaLnBrk="1" hangingPunct="1">
              <a:lnSpc>
                <a:spcPct val="80000"/>
              </a:lnSpc>
            </a:pPr>
            <a:r>
              <a:rPr lang="en-US" sz="2800" smtClean="0"/>
              <a:t>Students who obey the class rules will have a more enjoyable learning experience and receive full participation points for the day. </a:t>
            </a:r>
          </a:p>
          <a:p>
            <a:pPr eaLnBrk="1" hangingPunct="1">
              <a:lnSpc>
                <a:spcPct val="80000"/>
              </a:lnSpc>
            </a:pPr>
            <a:r>
              <a:rPr lang="en-US" sz="2800" smtClean="0"/>
              <a:t>However, students that do not follow the classroom expectations will lose participation points for each infraction. Frequent misbehavior will involve parental involvement and commitment on corrective action. If poor behavior continues, there will be further corrective actions decided by the parents, administration, and teacher.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Participation</a:t>
            </a:r>
          </a:p>
        </p:txBody>
      </p:sp>
      <p:sp>
        <p:nvSpPr>
          <p:cNvPr id="14339" name="Rectangle 3"/>
          <p:cNvSpPr>
            <a:spLocks noGrp="1" noChangeArrowheads="1"/>
          </p:cNvSpPr>
          <p:nvPr>
            <p:ph type="body" idx="1"/>
          </p:nvPr>
        </p:nvSpPr>
        <p:spPr/>
        <p:txBody>
          <a:bodyPr/>
          <a:lstStyle/>
          <a:p>
            <a:pPr eaLnBrk="1" hangingPunct="1">
              <a:lnSpc>
                <a:spcPct val="80000"/>
              </a:lnSpc>
            </a:pPr>
            <a:r>
              <a:rPr lang="en-US" sz="2000" dirty="0" smtClean="0"/>
              <a:t>Learning to participate and be involved in a community is a core reason why social studies is taught. That is why participation is a crucial part of every student’s grades. Everyday the students can earn five points for participation. In order to be a good participator in the class and earn all points, each student needs to do several things. First, they need to be there on time and ready to learn. Secondly, they need to be on task and follow classroom procedures. Finally, they are to be engaged in the discussion or class learning activity. Participation is worth 10% of the student’s total </a:t>
            </a:r>
            <a:r>
              <a:rPr lang="en-US" sz="2000" dirty="0" smtClean="0"/>
              <a:t>grade</a:t>
            </a:r>
            <a:r>
              <a:rPr lang="en-US" sz="2000" dirty="0" smtClean="0"/>
              <a:t>. </a:t>
            </a:r>
            <a:r>
              <a:rPr lang="en-US" sz="2000" dirty="0" smtClean="0"/>
              <a:t>There </a:t>
            </a:r>
            <a:r>
              <a:rPr lang="en-US" sz="2000" dirty="0" smtClean="0"/>
              <a:t>are several things that will drop a student’s participation grade. This includes being tardy, not being ready to work, breaking class rules, and failing to be involved in group activities.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Consequence Process</a:t>
            </a:r>
          </a:p>
        </p:txBody>
      </p:sp>
      <p:sp>
        <p:nvSpPr>
          <p:cNvPr id="15363" name="Content Placeholder 2"/>
          <p:cNvSpPr>
            <a:spLocks noGrp="1"/>
          </p:cNvSpPr>
          <p:nvPr>
            <p:ph idx="1"/>
          </p:nvPr>
        </p:nvSpPr>
        <p:spPr/>
        <p:txBody>
          <a:bodyPr/>
          <a:lstStyle/>
          <a:p>
            <a:pPr eaLnBrk="1" hangingPunct="1"/>
            <a:r>
              <a:rPr lang="en-US" dirty="0" smtClean="0"/>
              <a:t>1</a:t>
            </a:r>
            <a:r>
              <a:rPr lang="en-US" baseline="30000" dirty="0" smtClean="0"/>
              <a:t>st</a:t>
            </a:r>
            <a:r>
              <a:rPr lang="en-US" dirty="0" smtClean="0"/>
              <a:t> Warning-Just a warning</a:t>
            </a:r>
          </a:p>
          <a:p>
            <a:pPr eaLnBrk="1" hangingPunct="1"/>
            <a:r>
              <a:rPr lang="en-US" dirty="0" smtClean="0"/>
              <a:t>2</a:t>
            </a:r>
            <a:r>
              <a:rPr lang="en-US" baseline="30000" dirty="0" smtClean="0"/>
              <a:t>nd</a:t>
            </a:r>
            <a:r>
              <a:rPr lang="en-US" dirty="0" smtClean="0"/>
              <a:t> Warning- 2 minutes after class and drop in participation grade.</a:t>
            </a:r>
          </a:p>
          <a:p>
            <a:pPr eaLnBrk="1" hangingPunct="1"/>
            <a:r>
              <a:rPr lang="en-US" dirty="0" smtClean="0"/>
              <a:t>3</a:t>
            </a:r>
            <a:r>
              <a:rPr lang="en-US" baseline="30000" dirty="0" smtClean="0"/>
              <a:t>rd</a:t>
            </a:r>
            <a:r>
              <a:rPr lang="en-US" dirty="0" smtClean="0"/>
              <a:t>Warning-Think time, lose all participation points for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to="" calcmode="lin" valueType="num">
                                      <p:cBhvr>
                                        <p:cTn id="7" dur="1" fill="hold"/>
                                        <p:tgtEl>
                                          <p:spTgt spid="1536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 to="" calcmode="lin" valueType="num">
                                      <p:cBhvr>
                                        <p:cTn id="12" dur="1" fill="hold"/>
                                        <p:tgtEl>
                                          <p:spTgt spid="1536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 to="" calcmode="lin" valueType="num">
                                      <p:cBhvr>
                                        <p:cTn id="17" dur="1" fill="hold"/>
                                        <p:tgtEl>
                                          <p:spTgt spid="1536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Think Times</a:t>
            </a:r>
          </a:p>
        </p:txBody>
      </p:sp>
      <p:sp>
        <p:nvSpPr>
          <p:cNvPr id="16387" name="Content Placeholder 2"/>
          <p:cNvSpPr>
            <a:spLocks noGrp="1"/>
          </p:cNvSpPr>
          <p:nvPr>
            <p:ph idx="1"/>
          </p:nvPr>
        </p:nvSpPr>
        <p:spPr/>
        <p:txBody>
          <a:bodyPr/>
          <a:lstStyle/>
          <a:p>
            <a:pPr eaLnBrk="1" hangingPunct="1"/>
            <a:r>
              <a:rPr lang="en-US" dirty="0" smtClean="0"/>
              <a:t>1</a:t>
            </a:r>
            <a:r>
              <a:rPr lang="en-US" baseline="30000" dirty="0" smtClean="0"/>
              <a:t>st</a:t>
            </a:r>
            <a:r>
              <a:rPr lang="en-US" dirty="0" smtClean="0"/>
              <a:t>-Note Home, Drop in Citizenship grade</a:t>
            </a:r>
          </a:p>
          <a:p>
            <a:pPr eaLnBrk="1" hangingPunct="1"/>
            <a:r>
              <a:rPr lang="en-US" dirty="0" smtClean="0"/>
              <a:t>2</a:t>
            </a:r>
            <a:r>
              <a:rPr lang="en-US" baseline="30000" dirty="0" smtClean="0"/>
              <a:t>nd</a:t>
            </a:r>
            <a:r>
              <a:rPr lang="en-US" dirty="0" smtClean="0"/>
              <a:t>-Note Home, Drop in Citizenship grade, and phone call.</a:t>
            </a:r>
          </a:p>
          <a:p>
            <a:pPr eaLnBrk="1" hangingPunct="1"/>
            <a:r>
              <a:rPr lang="en-US" dirty="0" smtClean="0"/>
              <a:t>3</a:t>
            </a:r>
            <a:r>
              <a:rPr lang="en-US" baseline="30000" dirty="0" smtClean="0"/>
              <a:t>rd</a:t>
            </a:r>
            <a:r>
              <a:rPr lang="en-US" dirty="0" smtClean="0"/>
              <a:t>-Same as above but a detention is added.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to="" calcmode="lin" valueType="num">
                                      <p:cBhvr>
                                        <p:cTn id="7" dur="1" fill="hold"/>
                                        <p:tgtEl>
                                          <p:spTgt spid="1638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 to="" calcmode="lin" valueType="num">
                                      <p:cBhvr>
                                        <p:cTn id="12" dur="1" fill="hold"/>
                                        <p:tgtEl>
                                          <p:spTgt spid="1638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 to="" calcmode="lin" valueType="num">
                                      <p:cBhvr>
                                        <p:cTn id="17" dur="1" fill="hold"/>
                                        <p:tgtEl>
                                          <p:spTgt spid="163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Bullying</a:t>
            </a:r>
          </a:p>
        </p:txBody>
      </p:sp>
      <p:sp>
        <p:nvSpPr>
          <p:cNvPr id="17411" name="Rectangle 3"/>
          <p:cNvSpPr>
            <a:spLocks noGrp="1" noChangeArrowheads="1"/>
          </p:cNvSpPr>
          <p:nvPr>
            <p:ph type="body" idx="1"/>
          </p:nvPr>
        </p:nvSpPr>
        <p:spPr/>
        <p:txBody>
          <a:bodyPr/>
          <a:lstStyle/>
          <a:p>
            <a:pPr eaLnBrk="1" hangingPunct="1">
              <a:lnSpc>
                <a:spcPct val="90000"/>
              </a:lnSpc>
            </a:pPr>
            <a:r>
              <a:rPr lang="en-US" sz="2000" smtClean="0"/>
              <a:t>Bullying is destructive to a safe environment and learning is hindered dramatically when it is present. Therefore, any type of bullying will not be permitted in the classroom. Bullying includes, but is not limited to; swearing at another individual, derogatory comment at anytime, any form of put down, negative peer pressure, fighting, etc… Any student caught bullying will have a parent/guardian contacted immediately. If the offense is serious, or continues to happen after parental contact, the student’s behavior will be reported to the administration for review.</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smtClean="0"/>
              <a:t>Attendance</a:t>
            </a:r>
            <a:r>
              <a:rPr lang="en-US" smtClean="0"/>
              <a:t> </a:t>
            </a:r>
          </a:p>
        </p:txBody>
      </p:sp>
      <p:sp>
        <p:nvSpPr>
          <p:cNvPr id="18435" name="Rectangle 3"/>
          <p:cNvSpPr>
            <a:spLocks noGrp="1" noChangeArrowheads="1"/>
          </p:cNvSpPr>
          <p:nvPr>
            <p:ph type="body" idx="1"/>
          </p:nvPr>
        </p:nvSpPr>
        <p:spPr/>
        <p:txBody>
          <a:bodyPr/>
          <a:lstStyle/>
          <a:p>
            <a:pPr eaLnBrk="1" hangingPunct="1"/>
            <a:r>
              <a:rPr lang="en-US" dirty="0" smtClean="0"/>
              <a:t>Refer to your student handbook…</a:t>
            </a:r>
          </a:p>
          <a:p>
            <a:pPr eaLnBrk="1" hangingPunct="1"/>
            <a:r>
              <a:rPr lang="en-US" dirty="0" smtClean="0"/>
              <a:t>People that are tardy need to sign in when they enter the room.</a:t>
            </a:r>
          </a:p>
          <a:p>
            <a:pPr eaLnBrk="1" hangingPunct="1"/>
            <a:r>
              <a:rPr lang="en-US" dirty="0" smtClean="0"/>
              <a:t>Unexcused tardiness will result in a drop in your participation grade for the day.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Pop Quizzes</a:t>
            </a:r>
          </a:p>
        </p:txBody>
      </p:sp>
      <p:sp>
        <p:nvSpPr>
          <p:cNvPr id="19459" name="Rectangle 3"/>
          <p:cNvSpPr>
            <a:spLocks noGrp="1" noChangeArrowheads="1"/>
          </p:cNvSpPr>
          <p:nvPr>
            <p:ph type="body" idx="1"/>
          </p:nvPr>
        </p:nvSpPr>
        <p:spPr/>
        <p:txBody>
          <a:bodyPr/>
          <a:lstStyle/>
          <a:p>
            <a:pPr eaLnBrk="1" hangingPunct="1"/>
            <a:r>
              <a:rPr lang="en-US" smtClean="0"/>
              <a:t>Be ready for them….*</a:t>
            </a:r>
          </a:p>
          <a:p>
            <a:pPr eaLnBrk="1" hangingPunct="1">
              <a:buFont typeface="Wingdings" pitchFamily="2" charset="2"/>
              <a:buNone/>
            </a:pPr>
            <a:endParaRPr lang="en-US" smtClean="0"/>
          </a:p>
          <a:p>
            <a:pPr eaLnBrk="1" hangingPunct="1">
              <a:buFont typeface="Wingdings" pitchFamily="2" charset="2"/>
              <a:buNone/>
            </a:pPr>
            <a:endParaRPr lang="en-US" smtClean="0"/>
          </a:p>
          <a:p>
            <a:pPr eaLnBrk="1" hangingPunct="1">
              <a:buFont typeface="Wingdings" pitchFamily="2" charset="2"/>
              <a:buNone/>
            </a:pPr>
            <a:endParaRPr lang="en-US" smtClean="0"/>
          </a:p>
          <a:p>
            <a:pPr eaLnBrk="1" hangingPunct="1">
              <a:buFont typeface="Wingdings" pitchFamily="2" charset="2"/>
              <a:buNone/>
            </a:pPr>
            <a:endParaRPr lang="en-US" smtClean="0"/>
          </a:p>
          <a:p>
            <a:pPr eaLnBrk="1" hangingPunct="1">
              <a:buFont typeface="Wingdings" pitchFamily="2" charset="2"/>
              <a:buNone/>
            </a:pPr>
            <a:endParaRPr lang="en-US" smtClean="0"/>
          </a:p>
          <a:p>
            <a:pPr eaLnBrk="1" hangingPunct="1">
              <a:buFont typeface="Wingdings" pitchFamily="2" charset="2"/>
              <a:buNone/>
            </a:pPr>
            <a:r>
              <a:rPr lang="en-US" sz="1000" smtClean="0"/>
              <a:t>*most pop quizzes are given due to poor classroom behavior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Absent</a:t>
            </a:r>
          </a:p>
        </p:txBody>
      </p:sp>
      <p:sp>
        <p:nvSpPr>
          <p:cNvPr id="53251" name="Rectangle 3"/>
          <p:cNvSpPr>
            <a:spLocks noGrp="1" noChangeArrowheads="1"/>
          </p:cNvSpPr>
          <p:nvPr>
            <p:ph type="body" idx="1"/>
          </p:nvPr>
        </p:nvSpPr>
        <p:spPr/>
        <p:txBody>
          <a:bodyPr/>
          <a:lstStyle/>
          <a:p>
            <a:pPr eaLnBrk="1" hangingPunct="1"/>
            <a:r>
              <a:rPr lang="en-US" smtClean="0"/>
              <a:t>If you are absent it is your responsibility to find out what you miss.</a:t>
            </a:r>
          </a:p>
          <a:p>
            <a:pPr eaLnBrk="1" hangingPunct="1"/>
            <a:r>
              <a:rPr lang="en-US" smtClean="0"/>
              <a:t>It is always a good idea to copy notes from a neighbor/friend.</a:t>
            </a:r>
          </a:p>
          <a:p>
            <a:pPr eaLnBrk="1" hangingPunct="1"/>
            <a:r>
              <a:rPr lang="en-US" smtClean="0"/>
              <a:t>Do not copy homework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diamond(in)">
                                      <p:cBhvr>
                                        <p:cTn id="7" dur="20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diamond(in)">
                                      <p:cBhvr>
                                        <p:cTn id="12" dur="2000"/>
                                        <p:tgtEl>
                                          <p:spTgt spid="532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Effect transition="in" filter="diamond(in)">
                                      <p:cBhvr>
                                        <p:cTn id="17" dur="2000"/>
                                        <p:tgtEl>
                                          <p:spTgt spid="532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Cheating-DO NOT DO IT</a:t>
            </a:r>
          </a:p>
        </p:txBody>
      </p:sp>
      <p:sp>
        <p:nvSpPr>
          <p:cNvPr id="54275" name="Rectangle 3"/>
          <p:cNvSpPr>
            <a:spLocks noGrp="1" noChangeArrowheads="1"/>
          </p:cNvSpPr>
          <p:nvPr>
            <p:ph type="body" idx="1"/>
          </p:nvPr>
        </p:nvSpPr>
        <p:spPr/>
        <p:txBody>
          <a:bodyPr/>
          <a:lstStyle/>
          <a:p>
            <a:pPr eaLnBrk="1" hangingPunct="1"/>
            <a:r>
              <a:rPr lang="en-US" smtClean="0"/>
              <a:t>If caught cheating or appear to be cheating you will…</a:t>
            </a:r>
          </a:p>
          <a:p>
            <a:pPr lvl="1" eaLnBrk="1" hangingPunct="1"/>
            <a:r>
              <a:rPr lang="en-US" smtClean="0"/>
              <a:t>Get a zero</a:t>
            </a:r>
          </a:p>
          <a:p>
            <a:pPr lvl="1" eaLnBrk="1" hangingPunct="1"/>
            <a:r>
              <a:rPr lang="en-US" smtClean="0"/>
              <a:t>Parents will be contacted</a:t>
            </a:r>
          </a:p>
          <a:p>
            <a:pPr lvl="1" eaLnBrk="1" hangingPunct="1"/>
            <a:r>
              <a:rPr lang="en-US" smtClean="0"/>
              <a:t>Possible administration involvement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 to="" calcmode="lin" valueType="num">
                                      <p:cBhvr>
                                        <p:cTn id="7" dur="1" fill="hold"/>
                                        <p:tgtEl>
                                          <p:spTgt spid="542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 to="" calcmode="lin" valueType="num">
                                      <p:cBhvr>
                                        <p:cTn id="12" dur="1" fill="hold"/>
                                        <p:tgtEl>
                                          <p:spTgt spid="5427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4275">
                                            <p:txEl>
                                              <p:pRg st="2" end="2"/>
                                            </p:txEl>
                                          </p:spTgt>
                                        </p:tgtEl>
                                        <p:attrNameLst>
                                          <p:attrName>style.visibility</p:attrName>
                                        </p:attrNameLst>
                                      </p:cBhvr>
                                      <p:to>
                                        <p:strVal val="visible"/>
                                      </p:to>
                                    </p:set>
                                    <p:anim to="" calcmode="lin" valueType="num">
                                      <p:cBhvr>
                                        <p:cTn id="17" dur="1" fill="hold"/>
                                        <p:tgtEl>
                                          <p:spTgt spid="54275">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4275">
                                            <p:txEl>
                                              <p:pRg st="3" end="3"/>
                                            </p:txEl>
                                          </p:spTgt>
                                        </p:tgtEl>
                                        <p:attrNameLst>
                                          <p:attrName>style.visibility</p:attrName>
                                        </p:attrNameLst>
                                      </p:cBhvr>
                                      <p:to>
                                        <p:strVal val="visible"/>
                                      </p:to>
                                    </p:set>
                                    <p:anim to="" calcmode="lin" valueType="num">
                                      <p:cBhvr>
                                        <p:cTn id="22" dur="1" fill="hold"/>
                                        <p:tgtEl>
                                          <p:spTgt spid="54275">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smtClean="0"/>
              <a:t>Who is Mr. Fife</a:t>
            </a:r>
          </a:p>
        </p:txBody>
      </p:sp>
      <p:pic>
        <p:nvPicPr>
          <p:cNvPr id="25606" name="Picture 6" descr="MP900315598[1]"/>
          <p:cNvPicPr>
            <a:picLocks noGrp="1" noChangeAspect="1" noChangeArrowheads="1"/>
          </p:cNvPicPr>
          <p:nvPr>
            <p:ph idx="1"/>
          </p:nvPr>
        </p:nvPicPr>
        <p:blipFill>
          <a:blip r:embed="rId2" cstate="print"/>
          <a:srcRect/>
          <a:stretch>
            <a:fillRect/>
          </a:stretch>
        </p:blipFill>
        <p:spPr>
          <a:xfrm>
            <a:off x="1524000" y="1752600"/>
            <a:ext cx="5541963" cy="39544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560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mtClean="0"/>
              <a:t>Grade Percentage Breakdown</a:t>
            </a:r>
          </a:p>
        </p:txBody>
      </p:sp>
      <p:sp>
        <p:nvSpPr>
          <p:cNvPr id="22531" name="Content Placeholder 2"/>
          <p:cNvSpPr>
            <a:spLocks noGrp="1"/>
          </p:cNvSpPr>
          <p:nvPr>
            <p:ph idx="1"/>
          </p:nvPr>
        </p:nvSpPr>
        <p:spPr/>
        <p:txBody>
          <a:bodyPr/>
          <a:lstStyle/>
          <a:p>
            <a:pPr eaLnBrk="1" hangingPunct="1"/>
            <a:r>
              <a:rPr lang="en-US" dirty="0" smtClean="0"/>
              <a:t>Participation-10%</a:t>
            </a:r>
          </a:p>
          <a:p>
            <a:pPr eaLnBrk="1" hangingPunct="1"/>
            <a:r>
              <a:rPr lang="en-US" dirty="0" smtClean="0"/>
              <a:t>DEAR/DEAW-10%</a:t>
            </a:r>
          </a:p>
          <a:p>
            <a:pPr eaLnBrk="1" hangingPunct="1"/>
            <a:r>
              <a:rPr lang="en-US" dirty="0" smtClean="0"/>
              <a:t>Assignments/Homework-40%</a:t>
            </a:r>
          </a:p>
          <a:p>
            <a:pPr eaLnBrk="1" hangingPunct="1"/>
            <a:r>
              <a:rPr lang="en-US" dirty="0" smtClean="0"/>
              <a:t>Test-20%</a:t>
            </a:r>
          </a:p>
          <a:p>
            <a:pPr eaLnBrk="1" hangingPunct="1"/>
            <a:r>
              <a:rPr lang="en-US" dirty="0" smtClean="0"/>
              <a:t>Journals-10%</a:t>
            </a:r>
          </a:p>
          <a:p>
            <a:pPr eaLnBrk="1" hangingPunct="1"/>
            <a:r>
              <a:rPr lang="en-US" dirty="0" smtClean="0"/>
              <a:t>Projects-10%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to="" calcmode="lin" valueType="num">
                                      <p:cBhvr>
                                        <p:cTn id="7" dur="1" fill="hold"/>
                                        <p:tgtEl>
                                          <p:spTgt spid="2253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 to="" calcmode="lin" valueType="num">
                                      <p:cBhvr>
                                        <p:cTn id="12" dur="1" fill="hold"/>
                                        <p:tgtEl>
                                          <p:spTgt spid="2253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 to="" calcmode="lin" valueType="num">
                                      <p:cBhvr>
                                        <p:cTn id="17" dur="1" fill="hold"/>
                                        <p:tgtEl>
                                          <p:spTgt spid="22531">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 to="" calcmode="lin" valueType="num">
                                      <p:cBhvr>
                                        <p:cTn id="22" dur="1" fill="hold"/>
                                        <p:tgtEl>
                                          <p:spTgt spid="22531">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 to="" calcmode="lin" valueType="num">
                                      <p:cBhvr>
                                        <p:cTn id="27" dur="1" fill="hold"/>
                                        <p:tgtEl>
                                          <p:spTgt spid="22531">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 to="" calcmode="lin" valueType="num">
                                      <p:cBhvr>
                                        <p:cTn id="32" dur="1" fill="hold"/>
                                        <p:tgtEl>
                                          <p:spTgt spid="22531">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t>Projects</a:t>
            </a:r>
          </a:p>
        </p:txBody>
      </p:sp>
      <p:sp>
        <p:nvSpPr>
          <p:cNvPr id="23555" name="Content Placeholder 2"/>
          <p:cNvSpPr>
            <a:spLocks noGrp="1"/>
          </p:cNvSpPr>
          <p:nvPr>
            <p:ph idx="1"/>
          </p:nvPr>
        </p:nvSpPr>
        <p:spPr/>
        <p:txBody>
          <a:bodyPr/>
          <a:lstStyle/>
          <a:p>
            <a:pPr eaLnBrk="1" hangingPunct="1"/>
            <a:r>
              <a:rPr lang="en-US" smtClean="0"/>
              <a:t>There will be a project for each semester in my class. It will be worth ten percent of your grade each quarter*</a:t>
            </a:r>
          </a:p>
          <a:p>
            <a:pPr eaLnBrk="1" hangingPunct="1"/>
            <a:r>
              <a:rPr lang="en-US" smtClean="0"/>
              <a:t>Late final projects will not be accepted.</a:t>
            </a:r>
          </a:p>
          <a:p>
            <a:pPr eaLnBrk="1" hangingPunct="1">
              <a:buFont typeface="Wingdings" pitchFamily="2" charset="2"/>
              <a:buNone/>
            </a:pPr>
            <a:endParaRPr lang="en-US" smtClean="0"/>
          </a:p>
          <a:p>
            <a:pPr eaLnBrk="1" hangingPunct="1">
              <a:buFont typeface="Wingdings" pitchFamily="2" charset="2"/>
              <a:buNone/>
            </a:pPr>
            <a:r>
              <a:rPr lang="en-US" smtClean="0"/>
              <a:t>*Percentage may change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Homework</a:t>
            </a:r>
          </a:p>
        </p:txBody>
      </p:sp>
      <p:sp>
        <p:nvSpPr>
          <p:cNvPr id="24579" name="Content Placeholder 2"/>
          <p:cNvSpPr>
            <a:spLocks noGrp="1"/>
          </p:cNvSpPr>
          <p:nvPr>
            <p:ph idx="1"/>
          </p:nvPr>
        </p:nvSpPr>
        <p:spPr/>
        <p:txBody>
          <a:bodyPr/>
          <a:lstStyle/>
          <a:p>
            <a:pPr eaLnBrk="1" hangingPunct="1"/>
            <a:r>
              <a:rPr lang="en-US" smtClean="0"/>
              <a:t>Will average about two a week. Usually they will be due on Wednesday and Friday.</a:t>
            </a:r>
          </a:p>
          <a:p>
            <a:pPr eaLnBrk="1" hangingPunct="1"/>
            <a:r>
              <a:rPr lang="en-US" smtClean="0"/>
              <a:t>Every Friday will be a current event. Each current event needs to be one page long. It needs to include the information you learn and your opinion.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Substitutes</a:t>
            </a:r>
            <a:endParaRPr lang="en-US" dirty="0"/>
          </a:p>
        </p:txBody>
      </p:sp>
      <p:sp>
        <p:nvSpPr>
          <p:cNvPr id="3" name="Content Placeholder 2"/>
          <p:cNvSpPr>
            <a:spLocks noGrp="1"/>
          </p:cNvSpPr>
          <p:nvPr>
            <p:ph idx="1"/>
          </p:nvPr>
        </p:nvSpPr>
        <p:spPr/>
        <p:txBody>
          <a:bodyPr/>
          <a:lstStyle/>
          <a:p>
            <a:r>
              <a:rPr lang="en-US" dirty="0" smtClean="0"/>
              <a:t>Treat them well or else….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Hall Pass</a:t>
            </a:r>
            <a:endParaRPr lang="en-US" dirty="0"/>
          </a:p>
        </p:txBody>
      </p:sp>
      <p:sp>
        <p:nvSpPr>
          <p:cNvPr id="3" name="Content Placeholder 2"/>
          <p:cNvSpPr>
            <a:spLocks noGrp="1"/>
          </p:cNvSpPr>
          <p:nvPr>
            <p:ph idx="1"/>
          </p:nvPr>
        </p:nvSpPr>
        <p:spPr/>
        <p:txBody>
          <a:bodyPr/>
          <a:lstStyle/>
          <a:p>
            <a:r>
              <a:rPr lang="en-US" dirty="0" smtClean="0"/>
              <a:t>You will be allowed to use the Hall Pass three times a quarter.</a:t>
            </a:r>
          </a:p>
          <a:p>
            <a:r>
              <a:rPr lang="en-US" dirty="0" smtClean="0"/>
              <a:t>Make sure to sign the hall pass sheet. If you forget you may lose </a:t>
            </a:r>
            <a:r>
              <a:rPr lang="en-US" smtClean="0"/>
              <a:t>your privileges.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sz="quarter"/>
          </p:nvPr>
        </p:nvSpPr>
        <p:spPr/>
        <p:txBody>
          <a:bodyPr/>
          <a:lstStyle/>
          <a:p>
            <a:pPr eaLnBrk="1" hangingPunct="1"/>
            <a:r>
              <a:rPr lang="en-US" sz="3600" smtClean="0"/>
              <a:t>Born &amp; raised as a Marine’s son.</a:t>
            </a:r>
          </a:p>
        </p:txBody>
      </p:sp>
      <p:pic>
        <p:nvPicPr>
          <p:cNvPr id="27656" name="Picture 8" descr="scan0007"/>
          <p:cNvPicPr>
            <a:picLocks noGrp="1" noChangeAspect="1" noChangeArrowheads="1"/>
          </p:cNvPicPr>
          <p:nvPr>
            <p:ph sz="quarter" idx="2"/>
          </p:nvPr>
        </p:nvPicPr>
        <p:blipFill>
          <a:blip r:embed="rId2" cstate="print"/>
          <a:srcRect/>
          <a:stretch>
            <a:fillRect/>
          </a:stretch>
        </p:blipFill>
        <p:spPr>
          <a:xfrm>
            <a:off x="4876800" y="1668463"/>
            <a:ext cx="3267075" cy="2293937"/>
          </a:xfrm>
          <a:noFill/>
        </p:spPr>
      </p:pic>
      <p:pic>
        <p:nvPicPr>
          <p:cNvPr id="27657" name="Picture 9" descr="scan0008"/>
          <p:cNvPicPr>
            <a:picLocks noGrp="1" noChangeAspect="1" noChangeArrowheads="1"/>
          </p:cNvPicPr>
          <p:nvPr>
            <p:ph sz="quarter" idx="3"/>
          </p:nvPr>
        </p:nvPicPr>
        <p:blipFill>
          <a:blip r:embed="rId3" cstate="print"/>
          <a:srcRect/>
          <a:stretch>
            <a:fillRect/>
          </a:stretch>
        </p:blipFill>
        <p:spPr>
          <a:xfrm>
            <a:off x="1143000" y="3910013"/>
            <a:ext cx="3076575" cy="2185987"/>
          </a:xfrm>
          <a:noFill/>
        </p:spPr>
      </p:pic>
      <p:pic>
        <p:nvPicPr>
          <p:cNvPr id="27658" name="Picture 10" descr="scan0003"/>
          <p:cNvPicPr>
            <a:picLocks noGrp="1" noChangeAspect="1" noChangeArrowheads="1"/>
          </p:cNvPicPr>
          <p:nvPr>
            <p:ph sz="quarter" idx="4"/>
          </p:nvPr>
        </p:nvPicPr>
        <p:blipFill>
          <a:blip r:embed="rId4" cstate="print"/>
          <a:srcRect/>
          <a:stretch>
            <a:fillRect/>
          </a:stretch>
        </p:blipFill>
        <p:spPr>
          <a:xfrm>
            <a:off x="4953000" y="3852863"/>
            <a:ext cx="3189288" cy="2243137"/>
          </a:xfrm>
          <a:noFill/>
        </p:spPr>
      </p:pic>
      <p:pic>
        <p:nvPicPr>
          <p:cNvPr id="27659" name="Picture 11" descr="scan0005"/>
          <p:cNvPicPr>
            <a:picLocks noGrp="1" noChangeAspect="1" noChangeArrowheads="1"/>
          </p:cNvPicPr>
          <p:nvPr>
            <p:ph sz="quarter" idx="1"/>
          </p:nvPr>
        </p:nvPicPr>
        <p:blipFill>
          <a:blip r:embed="rId5" cstate="print"/>
          <a:srcRect/>
          <a:stretch>
            <a:fillRect/>
          </a:stretch>
        </p:blipFill>
        <p:spPr>
          <a:xfrm>
            <a:off x="1371600" y="1670050"/>
            <a:ext cx="2819400" cy="229235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blinds(horizontal)">
                                      <p:cBhvr>
                                        <p:cTn id="7" dur="500"/>
                                        <p:tgtEl>
                                          <p:spTgt spid="2765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7656"/>
                                        </p:tgtEl>
                                        <p:attrNameLst>
                                          <p:attrName>style.visibility</p:attrName>
                                        </p:attrNameLst>
                                      </p:cBhvr>
                                      <p:to>
                                        <p:strVal val="visible"/>
                                      </p:to>
                                    </p:set>
                                    <p:animEffect transition="in" filter="wedge">
                                      <p:cBhvr>
                                        <p:cTn id="12" dur="2000"/>
                                        <p:tgtEl>
                                          <p:spTgt spid="2765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7657"/>
                                        </p:tgtEl>
                                        <p:attrNameLst>
                                          <p:attrName>style.visibility</p:attrName>
                                        </p:attrNameLst>
                                      </p:cBhvr>
                                      <p:to>
                                        <p:strVal val="visible"/>
                                      </p:to>
                                    </p:set>
                                    <p:animEffect transition="in" filter="diamond(in)">
                                      <p:cBhvr>
                                        <p:cTn id="17" dur="2000"/>
                                        <p:tgtEl>
                                          <p:spTgt spid="27657"/>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27658"/>
                                        </p:tgtEl>
                                        <p:attrNameLst>
                                          <p:attrName>style.visibility</p:attrName>
                                        </p:attrNameLst>
                                      </p:cBhvr>
                                      <p:to>
                                        <p:strVal val="visible"/>
                                      </p:to>
                                    </p:set>
                                    <p:animEffect transition="in" filter="plus(in)">
                                      <p:cBhvr>
                                        <p:cTn id="22" dur="20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Freshmen Year</a:t>
            </a:r>
          </a:p>
        </p:txBody>
      </p:sp>
      <p:pic>
        <p:nvPicPr>
          <p:cNvPr id="6147" name="Picture 5" descr="scan0012"/>
          <p:cNvPicPr>
            <a:picLocks noGrp="1" noChangeAspect="1" noChangeArrowheads="1"/>
          </p:cNvPicPr>
          <p:nvPr>
            <p:ph idx="1"/>
          </p:nvPr>
        </p:nvPicPr>
        <p:blipFill>
          <a:blip r:embed="rId2" cstate="print"/>
          <a:srcRect/>
          <a:stretch>
            <a:fillRect/>
          </a:stretch>
        </p:blipFill>
        <p:spPr>
          <a:xfrm>
            <a:off x="3308350" y="1981200"/>
            <a:ext cx="2941638" cy="4114800"/>
          </a:xfrm>
          <a:noFill/>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checkerboard(across)">
                                      <p:cBhvr>
                                        <p:cTn id="7"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Senior Year</a:t>
            </a:r>
          </a:p>
        </p:txBody>
      </p:sp>
      <p:pic>
        <p:nvPicPr>
          <p:cNvPr id="29703" name="Picture 7" descr="scan0001"/>
          <p:cNvPicPr>
            <a:picLocks noGrp="1" noChangeAspect="1" noChangeArrowheads="1"/>
          </p:cNvPicPr>
          <p:nvPr>
            <p:ph sz="half" idx="1"/>
          </p:nvPr>
        </p:nvPicPr>
        <p:blipFill>
          <a:blip r:embed="rId3" cstate="print"/>
          <a:srcRect/>
          <a:stretch>
            <a:fillRect/>
          </a:stretch>
        </p:blipFill>
        <p:spPr>
          <a:xfrm>
            <a:off x="1300163" y="1981200"/>
            <a:ext cx="3052762" cy="4114800"/>
          </a:xfrm>
          <a:noFill/>
        </p:spPr>
      </p:pic>
      <p:pic>
        <p:nvPicPr>
          <p:cNvPr id="29704" name="Picture 8" descr="scan0002"/>
          <p:cNvPicPr>
            <a:picLocks noGrp="1" noChangeAspect="1" noChangeArrowheads="1"/>
          </p:cNvPicPr>
          <p:nvPr>
            <p:ph sz="half" idx="2"/>
          </p:nvPr>
        </p:nvPicPr>
        <p:blipFill>
          <a:blip r:embed="rId4" cstate="print"/>
          <a:srcRect/>
          <a:stretch>
            <a:fillRect/>
          </a:stretch>
        </p:blipFill>
        <p:spPr>
          <a:xfrm>
            <a:off x="4856163" y="2759075"/>
            <a:ext cx="3754437" cy="2557463"/>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9703"/>
                                        </p:tgtEl>
                                        <p:attrNameLst>
                                          <p:attrName>style.visibility</p:attrName>
                                        </p:attrNameLst>
                                      </p:cBhvr>
                                      <p:to>
                                        <p:strVal val="visible"/>
                                      </p:to>
                                    </p:set>
                                    <p:animEffect transition="in" filter="blinds(vertical)">
                                      <p:cBhvr>
                                        <p:cTn id="7" dur="500"/>
                                        <p:tgtEl>
                                          <p:spTgt spid="29703"/>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9704"/>
                                        </p:tgtEl>
                                        <p:attrNameLst>
                                          <p:attrName>style.visibility</p:attrName>
                                        </p:attrNameLst>
                                      </p:cBhvr>
                                      <p:to>
                                        <p:strVal val="visible"/>
                                      </p:to>
                                    </p:se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Wedding Date</a:t>
            </a:r>
          </a:p>
        </p:txBody>
      </p:sp>
      <p:pic>
        <p:nvPicPr>
          <p:cNvPr id="8195" name="Picture 5" descr="scan0004"/>
          <p:cNvPicPr>
            <a:picLocks noGrp="1" noChangeAspect="1" noChangeArrowheads="1"/>
          </p:cNvPicPr>
          <p:nvPr>
            <p:ph idx="1"/>
          </p:nvPr>
        </p:nvPicPr>
        <p:blipFill>
          <a:blip r:embed="rId3" cstate="print"/>
          <a:srcRect/>
          <a:stretch>
            <a:fillRect/>
          </a:stretch>
        </p:blipFill>
        <p:spPr>
          <a:xfrm>
            <a:off x="2255838" y="1981200"/>
            <a:ext cx="5046662" cy="4114800"/>
          </a:xfr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8195"/>
                                        </p:tgtEl>
                                        <p:attrNameLst>
                                          <p:attrName>style.visibility</p:attrName>
                                        </p:attrNameLst>
                                      </p:cBhvr>
                                      <p:to>
                                        <p:strVal val="visible"/>
                                      </p:to>
                                    </p:set>
                                    <p:anim to="" calcmode="lin" valueType="num">
                                      <p:cBhvr>
                                        <p:cTn id="7" dur="1" fill="hold"/>
                                        <p:tgtEl>
                                          <p:spTgt spid="819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Son-Eli</a:t>
            </a:r>
          </a:p>
        </p:txBody>
      </p:sp>
      <p:pic>
        <p:nvPicPr>
          <p:cNvPr id="9219" name="Picture 5" descr="100_0415"/>
          <p:cNvPicPr>
            <a:picLocks noGrp="1" noChangeAspect="1" noChangeArrowheads="1"/>
          </p:cNvPicPr>
          <p:nvPr>
            <p:ph idx="1"/>
          </p:nvPr>
        </p:nvPicPr>
        <p:blipFill>
          <a:blip r:embed="rId3" cstate="print"/>
          <a:srcRect/>
          <a:stretch>
            <a:fillRect/>
          </a:stretch>
        </p:blipFill>
        <p:spPr>
          <a:xfrm>
            <a:off x="2894013" y="1524000"/>
            <a:ext cx="3429000" cy="4572000"/>
          </a:xfrm>
          <a:noFill/>
        </p:spPr>
      </p:pic>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9219"/>
                                        </p:tgtEl>
                                        <p:attrNameLst>
                                          <p:attrName>style.visibility</p:attrName>
                                        </p:attrNameLst>
                                      </p:cBhvr>
                                      <p:to>
                                        <p:strVal val="visible"/>
                                      </p:to>
                                    </p:set>
                                    <p:anim to="" calcmode="lin" valueType="num">
                                      <p:cBhvr>
                                        <p:cTn id="7" dur="1" fill="hold"/>
                                        <p:tgtEl>
                                          <p:spTgt spid="921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Family</a:t>
            </a:r>
          </a:p>
        </p:txBody>
      </p:sp>
      <p:pic>
        <p:nvPicPr>
          <p:cNvPr id="10243" name="Picture 5" descr="scan0014"/>
          <p:cNvPicPr>
            <a:picLocks noGrp="1" noChangeAspect="1" noChangeArrowheads="1"/>
          </p:cNvPicPr>
          <p:nvPr>
            <p:ph idx="1"/>
          </p:nvPr>
        </p:nvPicPr>
        <p:blipFill>
          <a:blip r:embed="rId2" cstate="print"/>
          <a:srcRect/>
          <a:stretch>
            <a:fillRect/>
          </a:stretch>
        </p:blipFill>
        <p:spPr>
          <a:xfrm>
            <a:off x="1295400" y="1568450"/>
            <a:ext cx="6386513" cy="4527550"/>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Class Material</a:t>
            </a:r>
          </a:p>
        </p:txBody>
      </p:sp>
      <p:sp>
        <p:nvSpPr>
          <p:cNvPr id="44035" name="Rectangle 3"/>
          <p:cNvSpPr>
            <a:spLocks noGrp="1" noChangeArrowheads="1"/>
          </p:cNvSpPr>
          <p:nvPr>
            <p:ph type="body" idx="1"/>
          </p:nvPr>
        </p:nvSpPr>
        <p:spPr/>
        <p:txBody>
          <a:bodyPr/>
          <a:lstStyle/>
          <a:p>
            <a:pPr eaLnBrk="1" hangingPunct="1"/>
            <a:r>
              <a:rPr lang="en-US" smtClean="0"/>
              <a:t>You will be assigned a text book</a:t>
            </a:r>
          </a:p>
          <a:p>
            <a:pPr eaLnBrk="1" hangingPunct="1"/>
            <a:r>
              <a:rPr lang="en-US" smtClean="0"/>
              <a:t>Pencil/Pen-no pink or any light color.</a:t>
            </a:r>
          </a:p>
          <a:p>
            <a:pPr eaLnBrk="1" hangingPunct="1"/>
            <a:r>
              <a:rPr lang="en-US" smtClean="0"/>
              <a:t>Paper-loose</a:t>
            </a:r>
          </a:p>
          <a:p>
            <a:pPr eaLnBrk="1" hangingPunct="1"/>
            <a:r>
              <a:rPr lang="en-US" smtClean="0"/>
              <a:t>Journal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slide(fromBottom)">
                                      <p:cBhvr>
                                        <p:cTn id="7" dur="500"/>
                                        <p:tgtEl>
                                          <p:spTgt spid="44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Effect transition="in" filter="slide(fromBottom)">
                                      <p:cBhvr>
                                        <p:cTn id="12" dur="500"/>
                                        <p:tgtEl>
                                          <p:spTgt spid="440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Effect transition="in" filter="slide(fromBottom)">
                                      <p:cBhvr>
                                        <p:cTn id="17" dur="500"/>
                                        <p:tgtEl>
                                          <p:spTgt spid="440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44035">
                                            <p:txEl>
                                              <p:pRg st="3" end="3"/>
                                            </p:txEl>
                                          </p:spTgt>
                                        </p:tgtEl>
                                        <p:attrNameLst>
                                          <p:attrName>style.visibility</p:attrName>
                                        </p:attrNameLst>
                                      </p:cBhvr>
                                      <p:to>
                                        <p:strVal val="visible"/>
                                      </p:to>
                                    </p:set>
                                    <p:animEffect transition="in" filter="slide(fromBottom)">
                                      <p:cBhvr>
                                        <p:cTn id="22" dur="500"/>
                                        <p:tgtEl>
                                          <p:spTgt spid="440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theme/theme1.xml><?xml version="1.0" encoding="utf-8"?>
<a:theme xmlns:a="http://schemas.openxmlformats.org/drawingml/2006/main" name="Axis">
  <a:themeElements>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Ax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Axi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i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i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i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i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i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Axis</Template>
  <TotalTime>962</TotalTime>
  <Words>715</Words>
  <Application>Microsoft Office PowerPoint</Application>
  <PresentationFormat>On-screen Show (4:3)</PresentationFormat>
  <Paragraphs>78</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Axis</vt:lpstr>
      <vt:lpstr>Mr. Fife</vt:lpstr>
      <vt:lpstr>Who is Mr. Fife</vt:lpstr>
      <vt:lpstr>Born &amp; raised as a Marine’s son.</vt:lpstr>
      <vt:lpstr>Freshmen Year</vt:lpstr>
      <vt:lpstr>Senior Year</vt:lpstr>
      <vt:lpstr>Wedding Date</vt:lpstr>
      <vt:lpstr>Son-Eli</vt:lpstr>
      <vt:lpstr>Family</vt:lpstr>
      <vt:lpstr>Class Material</vt:lpstr>
      <vt:lpstr>Classroom Rules</vt:lpstr>
      <vt:lpstr>Rewards/Consequences</vt:lpstr>
      <vt:lpstr>Participation</vt:lpstr>
      <vt:lpstr>Consequence Process</vt:lpstr>
      <vt:lpstr>Think Times</vt:lpstr>
      <vt:lpstr>Bullying</vt:lpstr>
      <vt:lpstr>Attendance </vt:lpstr>
      <vt:lpstr>Pop Quizzes</vt:lpstr>
      <vt:lpstr>Absent</vt:lpstr>
      <vt:lpstr>Cheating-DO NOT DO IT</vt:lpstr>
      <vt:lpstr>Grade Percentage Breakdown</vt:lpstr>
      <vt:lpstr>Projects</vt:lpstr>
      <vt:lpstr>Homework</vt:lpstr>
      <vt:lpstr>Substitutes</vt:lpstr>
      <vt:lpstr>Hall Pass</vt:lpstr>
    </vt:vector>
  </TitlesOfParts>
  <Company>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 Fife</dc:title>
  <dc:creator>Teacher</dc:creator>
  <cp:lastModifiedBy>Jason Fife</cp:lastModifiedBy>
  <cp:revision>40</cp:revision>
  <dcterms:created xsi:type="dcterms:W3CDTF">2010-08-23T13:52:44Z</dcterms:created>
  <dcterms:modified xsi:type="dcterms:W3CDTF">2010-09-01T21:03:37Z</dcterms:modified>
</cp:coreProperties>
</file>